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Arvo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Roboto Condensed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HECTOR ANDRES MEJIA VALLEJ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AFBF8E-3122-47BE-8722-BC8F1013EE7A}">
  <a:tblStyle styleId="{84AFBF8E-3122-47BE-8722-BC8F1013E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Arvo-bold.fntdata"/><Relationship Id="rId41" Type="http://schemas.openxmlformats.org/officeDocument/2006/relationships/font" Target="fonts/Arvo-regular.fntdata"/><Relationship Id="rId44" Type="http://schemas.openxmlformats.org/officeDocument/2006/relationships/font" Target="fonts/Arvo-boldItalic.fntdata"/><Relationship Id="rId43" Type="http://schemas.openxmlformats.org/officeDocument/2006/relationships/font" Target="fonts/Arvo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RobotoCondensed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0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CondensedLight-italic.fntdata"/><Relationship Id="rId50" Type="http://schemas.openxmlformats.org/officeDocument/2006/relationships/font" Target="fonts/RobotoCondensedLight-bold.fntdata"/><Relationship Id="rId52" Type="http://schemas.openxmlformats.org/officeDocument/2006/relationships/font" Target="fonts/RobotoCondensed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16T22:39:56.875">
    <p:pos x="6000" y="0"/>
    <p:text>resumir, menos profundo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9-16T22:46:34.926">
    <p:pos x="6000" y="0"/>
    <p:text>incluir objetivos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9-16T22:43:33.388">
    <p:pos x="6000" y="0"/>
    <p:text>encontrar mejor nombre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8-21T22:07:56.121">
    <p:pos x="6000" y="0"/>
    <p:text>mention the cause of noise from the detections (environment, bightness, etc)</p:text>
  </p:cm>
  <p:cm authorId="0" idx="5" dt="2021-08-21T21:56:28.568">
    <p:pos x="6000" y="100"/>
    <p:text>name which type of homography is utilized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9-16T22:46:50.451">
    <p:pos x="6000" y="0"/>
    <p:text>state contributions</p:text>
  </p:cm>
  <p:cm authorId="0" idx="7" dt="2021-09-16T22:38:14.437">
    <p:pos x="6000" y="100"/>
    <p:text>incluir el detalle "que nosotros hicimos 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734b9138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4734b91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503e231b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503e231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734b9138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734b913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6c6d77a5b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6c6d77a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844ba702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844ba7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734b9138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734b91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d999ae81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d999ae8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4734b9138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4734b91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4734b9138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4734b913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844ba7023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844ba702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0503e231b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0503e23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0503e231b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0503e231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6c6d77a5b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6c6d77a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6c6d77a5b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6c6d77a5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6c6d77a5b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6c6d77a5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0503e231b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0503e23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0503e231b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0503e231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844ba7023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844ba70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0503e231b_1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0503e231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57edcabb3_95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57edcabb3_9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734b913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4734b91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844ba702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844ba70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4734b913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4734b91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4734b9138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4734b91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13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13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9" name="Google Shape;59;p1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0" name="Google Shape;60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5" name="Google Shape;65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71" name="Google Shape;71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74" name="Google Shape;74;p1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7" name="Google Shape;77;p1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" name="Google Shape;84;p14"/>
          <p:cNvSpPr txBox="1"/>
          <p:nvPr>
            <p:ph type="ctrTitle"/>
          </p:nvPr>
        </p:nvSpPr>
        <p:spPr>
          <a:xfrm>
            <a:off x="272225" y="3121588"/>
            <a:ext cx="519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272225" y="4225886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None/>
              <a:defRPr sz="13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3.xml"/><Relationship Id="rId4" Type="http://schemas.openxmlformats.org/officeDocument/2006/relationships/image" Target="../media/image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4.xml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5.xml"/><Relationship Id="rId4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561475" y="1090800"/>
            <a:ext cx="67188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Vehicle Speed Estimation from Single Camera Video Feeds in Unconstrained Environments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61475" y="3375600"/>
            <a:ext cx="44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Author: </a:t>
            </a:r>
            <a:r>
              <a:rPr b="1"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Hector Mejia Vallejo</a:t>
            </a:r>
            <a:endParaRPr b="1"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75" y="2794075"/>
            <a:ext cx="1136225" cy="23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642350" y="1201875"/>
            <a:ext cx="44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Graduation Project Defense</a:t>
            </a:r>
            <a:endParaRPr b="1"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-25050" y="2954475"/>
            <a:ext cx="9194100" cy="1888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>
            <p:ph idx="4294967295" type="ctrTitle"/>
          </p:nvPr>
        </p:nvSpPr>
        <p:spPr>
          <a:xfrm>
            <a:off x="1463400" y="200050"/>
            <a:ext cx="5567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Data </a:t>
            </a:r>
            <a:r>
              <a:rPr lang="en" sz="4500">
                <a:solidFill>
                  <a:srgbClr val="3F5378"/>
                </a:solidFill>
              </a:rPr>
              <a:t>P</a:t>
            </a:r>
            <a:r>
              <a:rPr lang="en" sz="4500">
                <a:solidFill>
                  <a:srgbClr val="3F5378"/>
                </a:solidFill>
              </a:rPr>
              <a:t>reparation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203" name="Google Shape;203;p24"/>
          <p:cNvSpPr txBox="1"/>
          <p:nvPr>
            <p:ph idx="4294967295" type="subTitle"/>
          </p:nvPr>
        </p:nvSpPr>
        <p:spPr>
          <a:xfrm>
            <a:off x="476975" y="1238188"/>
            <a:ext cx="47031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Definit</a:t>
            </a:r>
            <a:r>
              <a:rPr lang="en" sz="2200"/>
              <a:t>i</a:t>
            </a:r>
            <a:r>
              <a:rPr lang="en" sz="2200"/>
              <a:t>on of a virtual line as a speed recording trigger</a:t>
            </a:r>
            <a:endParaRPr sz="2200"/>
          </a:p>
        </p:txBody>
      </p:sp>
      <p:grpSp>
        <p:nvGrpSpPr>
          <p:cNvPr id="204" name="Google Shape;204;p24"/>
          <p:cNvGrpSpPr/>
          <p:nvPr/>
        </p:nvGrpSpPr>
        <p:grpSpPr>
          <a:xfrm rot="-587363">
            <a:off x="527751" y="355772"/>
            <a:ext cx="653127" cy="653134"/>
            <a:chOff x="576250" y="4319400"/>
            <a:chExt cx="442075" cy="442050"/>
          </a:xfrm>
        </p:grpSpPr>
        <p:sp>
          <p:nvSpPr>
            <p:cNvPr id="205" name="Google Shape;205;p2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150" y="3202900"/>
            <a:ext cx="2520374" cy="1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5" y="3202900"/>
            <a:ext cx="2520326" cy="1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050" y="3202900"/>
            <a:ext cx="2520350" cy="14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4294967295" type="ctrTitle"/>
          </p:nvPr>
        </p:nvSpPr>
        <p:spPr>
          <a:xfrm>
            <a:off x="1463400" y="200050"/>
            <a:ext cx="5567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Data </a:t>
            </a:r>
            <a:r>
              <a:rPr lang="en" sz="4500">
                <a:solidFill>
                  <a:srgbClr val="3F5378"/>
                </a:solidFill>
              </a:rPr>
              <a:t>P</a:t>
            </a:r>
            <a:r>
              <a:rPr lang="en" sz="4500">
                <a:solidFill>
                  <a:srgbClr val="3F5378"/>
                </a:solidFill>
              </a:rPr>
              <a:t>reparation</a:t>
            </a:r>
            <a:endParaRPr sz="4500">
              <a:solidFill>
                <a:srgbClr val="3F5378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 rot="-573629">
            <a:off x="656466" y="356991"/>
            <a:ext cx="466592" cy="510466"/>
            <a:chOff x="576250" y="4319400"/>
            <a:chExt cx="442075" cy="442050"/>
          </a:xfrm>
        </p:grpSpPr>
        <p:sp>
          <p:nvSpPr>
            <p:cNvPr id="219" name="Google Shape;219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5" y="1125400"/>
            <a:ext cx="4003120" cy="3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50" y="1191813"/>
            <a:ext cx="3858100" cy="37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4294967295" type="ctrTitle"/>
          </p:nvPr>
        </p:nvSpPr>
        <p:spPr>
          <a:xfrm>
            <a:off x="1363250" y="178600"/>
            <a:ext cx="5567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9800"/>
                </a:solidFill>
              </a:rPr>
              <a:t>Homography </a:t>
            </a:r>
            <a:r>
              <a:rPr lang="en" sz="4300">
                <a:solidFill>
                  <a:srgbClr val="3F5378"/>
                </a:solidFill>
              </a:rPr>
              <a:t>Estimation</a:t>
            </a:r>
            <a:endParaRPr sz="4300">
              <a:solidFill>
                <a:srgbClr val="3F5378"/>
              </a:solidFill>
            </a:endParaRPr>
          </a:p>
        </p:txBody>
      </p:sp>
      <p:grpSp>
        <p:nvGrpSpPr>
          <p:cNvPr id="231" name="Google Shape;231;p26"/>
          <p:cNvGrpSpPr/>
          <p:nvPr/>
        </p:nvGrpSpPr>
        <p:grpSpPr>
          <a:xfrm rot="-587363">
            <a:off x="659351" y="334322"/>
            <a:ext cx="653127" cy="653134"/>
            <a:chOff x="576250" y="4319400"/>
            <a:chExt cx="442075" cy="442050"/>
          </a:xfrm>
        </p:grpSpPr>
        <p:sp>
          <p:nvSpPr>
            <p:cNvPr id="232" name="Google Shape;232;p2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6"/>
          <p:cNvGrpSpPr/>
          <p:nvPr/>
        </p:nvGrpSpPr>
        <p:grpSpPr>
          <a:xfrm>
            <a:off x="1226750" y="1593438"/>
            <a:ext cx="6920900" cy="3140375"/>
            <a:chOff x="1006225" y="1722213"/>
            <a:chExt cx="6920900" cy="3140375"/>
          </a:xfrm>
        </p:grpSpPr>
        <p:sp>
          <p:nvSpPr>
            <p:cNvPr id="238" name="Google Shape;238;p26"/>
            <p:cNvSpPr/>
            <p:nvPr/>
          </p:nvSpPr>
          <p:spPr>
            <a:xfrm>
              <a:off x="6178388" y="4068342"/>
              <a:ext cx="977100" cy="428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013950" y="3702788"/>
              <a:ext cx="3628500" cy="1159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006225" y="1722213"/>
              <a:ext cx="3628500" cy="1159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3">
              <a:alphaModFix/>
            </a:blip>
            <a:srcRect b="0" l="6191" r="0" t="0"/>
            <a:stretch/>
          </p:blipFill>
          <p:spPr>
            <a:xfrm>
              <a:off x="1231550" y="1745050"/>
              <a:ext cx="3247800" cy="1114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6575" y="3874630"/>
              <a:ext cx="3247800" cy="816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6425" y="4139825"/>
              <a:ext cx="581025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06775" y="2523000"/>
              <a:ext cx="2520350" cy="1417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26"/>
            <p:cNvCxnSpPr>
              <a:stCxn id="240" idx="3"/>
              <a:endCxn id="244" idx="0"/>
            </p:cNvCxnSpPr>
            <p:nvPr/>
          </p:nvCxnSpPr>
          <p:spPr>
            <a:xfrm>
              <a:off x="4634725" y="2302113"/>
              <a:ext cx="2032200" cy="220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" name="Google Shape;246;p26"/>
            <p:cNvCxnSpPr>
              <a:stCxn id="244" idx="2"/>
              <a:endCxn id="238" idx="0"/>
            </p:cNvCxnSpPr>
            <p:nvPr/>
          </p:nvCxnSpPr>
          <p:spPr>
            <a:xfrm>
              <a:off x="6666950" y="3940700"/>
              <a:ext cx="0" cy="1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6"/>
            <p:cNvCxnSpPr>
              <a:stCxn id="238" idx="1"/>
              <a:endCxn id="239" idx="3"/>
            </p:cNvCxnSpPr>
            <p:nvPr/>
          </p:nvCxnSpPr>
          <p:spPr>
            <a:xfrm rot="10800000">
              <a:off x="4642388" y="4282692"/>
              <a:ext cx="1536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26"/>
            <p:cNvSpPr txBox="1"/>
            <p:nvPr/>
          </p:nvSpPr>
          <p:spPr>
            <a:xfrm>
              <a:off x="6822300" y="2159950"/>
              <a:ext cx="88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Flat Road</a:t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9" name="Google Shape;249;p26"/>
            <p:cNvSpPr txBox="1"/>
            <p:nvPr/>
          </p:nvSpPr>
          <p:spPr>
            <a:xfrm>
              <a:off x="1969600" y="3080888"/>
              <a:ext cx="1717200" cy="40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Solve using DLT</a:t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250" name="Google Shape;250;p26"/>
            <p:cNvCxnSpPr>
              <a:stCxn id="239" idx="1"/>
              <a:endCxn id="249" idx="1"/>
            </p:cNvCxnSpPr>
            <p:nvPr/>
          </p:nvCxnSpPr>
          <p:spPr>
            <a:xfrm flipH="1" rot="10800000">
              <a:off x="1013950" y="3280988"/>
              <a:ext cx="955800" cy="1001700"/>
            </a:xfrm>
            <a:prstGeom prst="bentConnector3">
              <a:avLst>
                <a:gd fmla="val -249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idx="4294967295" type="ctrTitle"/>
          </p:nvPr>
        </p:nvSpPr>
        <p:spPr>
          <a:xfrm>
            <a:off x="1127175" y="185750"/>
            <a:ext cx="5567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9800"/>
                </a:solidFill>
              </a:rPr>
              <a:t>Homography </a:t>
            </a:r>
            <a:r>
              <a:rPr lang="en" sz="4300">
                <a:solidFill>
                  <a:srgbClr val="3F5378"/>
                </a:solidFill>
              </a:rPr>
              <a:t>Estimation</a:t>
            </a:r>
            <a:endParaRPr sz="4300">
              <a:solidFill>
                <a:srgbClr val="3F5378"/>
              </a:solidFill>
            </a:endParaRPr>
          </a:p>
        </p:txBody>
      </p:sp>
      <p:grpSp>
        <p:nvGrpSpPr>
          <p:cNvPr id="256" name="Google Shape;256;p27"/>
          <p:cNvGrpSpPr/>
          <p:nvPr/>
        </p:nvGrpSpPr>
        <p:grpSpPr>
          <a:xfrm rot="-587363">
            <a:off x="423276" y="341472"/>
            <a:ext cx="653127" cy="653134"/>
            <a:chOff x="576250" y="4319400"/>
            <a:chExt cx="442075" cy="442050"/>
          </a:xfrm>
        </p:grpSpPr>
        <p:sp>
          <p:nvSpPr>
            <p:cNvPr id="257" name="Google Shape;257;p2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7"/>
          <p:cNvSpPr txBox="1"/>
          <p:nvPr>
            <p:ph idx="4294967295" type="subTitle"/>
          </p:nvPr>
        </p:nvSpPr>
        <p:spPr>
          <a:xfrm>
            <a:off x="507050" y="1593575"/>
            <a:ext cx="6252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9800"/>
                </a:highlight>
              </a:rPr>
              <a:t>Approaches:</a:t>
            </a:r>
            <a:endParaRPr sz="2200">
              <a:highlight>
                <a:srgbClr val="FF9800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Basic DLT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Random Sample Consensus (RANSAC)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Proposed methodology (EDA evolutionary)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28"/>
          <p:cNvGraphicFramePr/>
          <p:nvPr/>
        </p:nvGraphicFramePr>
        <p:xfrm>
          <a:off x="952500" y="1707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{84AFBF8E-3122-47BE-8722-BC8F1013EE7A}</a:tableStyleId>
              </a:tblPr>
              <a:tblGrid>
                <a:gridCol w="807475"/>
                <a:gridCol w="2544875"/>
                <a:gridCol w="3886650"/>
              </a:tblGrid>
              <a:tr h="61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Step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Projection Error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Distance Error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5378"/>
                    </a:solidFill>
                  </a:tcPr>
                </a:tc>
              </a:tr>
              <a:tr h="83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324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28"/>
          <p:cNvSpPr txBox="1"/>
          <p:nvPr>
            <p:ph type="title"/>
          </p:nvPr>
        </p:nvSpPr>
        <p:spPr>
          <a:xfrm>
            <a:off x="1193350" y="3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Homography</a:t>
            </a:r>
            <a:r>
              <a:rPr lang="en" sz="4500"/>
              <a:t> </a:t>
            </a:r>
            <a:r>
              <a:rPr lang="en" sz="4500">
                <a:solidFill>
                  <a:srgbClr val="3F5378"/>
                </a:solidFill>
              </a:rPr>
              <a:t>E</a:t>
            </a:r>
            <a:r>
              <a:rPr lang="en" sz="4500">
                <a:solidFill>
                  <a:srgbClr val="3F5378"/>
                </a:solidFill>
              </a:rPr>
              <a:t>stimation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269" name="Google Shape;2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1759975" y="1607700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700" y="2437512"/>
            <a:ext cx="3710600" cy="5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323" y="3298014"/>
            <a:ext cx="125662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375" y="3236863"/>
            <a:ext cx="866292" cy="5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9163" y="2557398"/>
            <a:ext cx="750948" cy="282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8"/>
          <p:cNvGrpSpPr/>
          <p:nvPr/>
        </p:nvGrpSpPr>
        <p:grpSpPr>
          <a:xfrm rot="-587363">
            <a:off x="423276" y="341472"/>
            <a:ext cx="653127" cy="653134"/>
            <a:chOff x="576250" y="4319400"/>
            <a:chExt cx="442075" cy="442050"/>
          </a:xfrm>
        </p:grpSpPr>
        <p:sp>
          <p:nvSpPr>
            <p:cNvPr id="276" name="Google Shape;276;p2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4294967295" type="ctrTitle"/>
          </p:nvPr>
        </p:nvSpPr>
        <p:spPr>
          <a:xfrm>
            <a:off x="1511712" y="74475"/>
            <a:ext cx="7173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YOLOv4 </a:t>
            </a:r>
            <a:r>
              <a:rPr lang="en" sz="4500">
                <a:solidFill>
                  <a:srgbClr val="3F5378"/>
                </a:solidFill>
              </a:rPr>
              <a:t>Object Detection</a:t>
            </a:r>
            <a:endParaRPr sz="4500">
              <a:solidFill>
                <a:srgbClr val="3F5378"/>
              </a:solidFill>
            </a:endParaRPr>
          </a:p>
        </p:txBody>
      </p:sp>
      <p:grpSp>
        <p:nvGrpSpPr>
          <p:cNvPr id="285" name="Google Shape;285;p29"/>
          <p:cNvGrpSpPr/>
          <p:nvPr/>
        </p:nvGrpSpPr>
        <p:grpSpPr>
          <a:xfrm rot="-485870">
            <a:off x="707945" y="325597"/>
            <a:ext cx="788344" cy="657558"/>
            <a:chOff x="576250" y="4319400"/>
            <a:chExt cx="442075" cy="442050"/>
          </a:xfrm>
        </p:grpSpPr>
        <p:sp>
          <p:nvSpPr>
            <p:cNvPr id="286" name="Google Shape;286;p2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9"/>
          <p:cNvSpPr txBox="1"/>
          <p:nvPr/>
        </p:nvSpPr>
        <p:spPr>
          <a:xfrm>
            <a:off x="0" y="1307713"/>
            <a:ext cx="4120500" cy="400200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Architecture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529588" y="2854325"/>
            <a:ext cx="2267700" cy="9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backbone (CSPDarknet-53)</a:t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4035538" y="2854325"/>
            <a:ext cx="1602300" cy="9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Upsampling and downsampling paths </a:t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6012113" y="2854325"/>
            <a:ext cx="1602300" cy="9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heads</a:t>
            </a:r>
            <a:endParaRPr/>
          </a:p>
        </p:txBody>
      </p:sp>
      <p:cxnSp>
        <p:nvCxnSpPr>
          <p:cNvPr id="294" name="Google Shape;294;p29"/>
          <p:cNvCxnSpPr>
            <a:stCxn id="291" idx="3"/>
            <a:endCxn id="292" idx="1"/>
          </p:cNvCxnSpPr>
          <p:nvPr/>
        </p:nvCxnSpPr>
        <p:spPr>
          <a:xfrm>
            <a:off x="3797288" y="3337175"/>
            <a:ext cx="2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9"/>
          <p:cNvCxnSpPr>
            <a:stCxn id="292" idx="3"/>
            <a:endCxn id="293" idx="1"/>
          </p:cNvCxnSpPr>
          <p:nvPr/>
        </p:nvCxnSpPr>
        <p:spPr>
          <a:xfrm>
            <a:off x="5637838" y="3337175"/>
            <a:ext cx="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9"/>
          <p:cNvCxnSpPr>
            <a:endCxn id="292" idx="2"/>
          </p:cNvCxnSpPr>
          <p:nvPr/>
        </p:nvCxnSpPr>
        <p:spPr>
          <a:xfrm>
            <a:off x="3318088" y="3819425"/>
            <a:ext cx="1518600" cy="600"/>
          </a:xfrm>
          <a:prstGeom prst="bentConnector4">
            <a:avLst>
              <a:gd fmla="val -7" name="adj1"/>
              <a:gd fmla="val 39787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9"/>
          <p:cNvCxnSpPr>
            <a:stCxn id="291" idx="0"/>
            <a:endCxn id="292" idx="0"/>
          </p:cNvCxnSpPr>
          <p:nvPr/>
        </p:nvCxnSpPr>
        <p:spPr>
          <a:xfrm flipH="1" rot="-5400000">
            <a:off x="3749738" y="1768025"/>
            <a:ext cx="600" cy="2173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5637838" y="3489575"/>
            <a:ext cx="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5637838" y="3184775"/>
            <a:ext cx="3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idx="4294967295" type="ctrTitle"/>
          </p:nvPr>
        </p:nvSpPr>
        <p:spPr>
          <a:xfrm>
            <a:off x="1511712" y="74475"/>
            <a:ext cx="7173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YOLOv4 </a:t>
            </a:r>
            <a:r>
              <a:rPr lang="en" sz="4500">
                <a:solidFill>
                  <a:srgbClr val="3F5378"/>
                </a:solidFill>
              </a:rPr>
              <a:t>Object Detection</a:t>
            </a:r>
            <a:endParaRPr sz="4500">
              <a:solidFill>
                <a:srgbClr val="3F5378"/>
              </a:solidFill>
            </a:endParaRPr>
          </a:p>
        </p:txBody>
      </p:sp>
      <p:grpSp>
        <p:nvGrpSpPr>
          <p:cNvPr id="305" name="Google Shape;305;p30"/>
          <p:cNvGrpSpPr/>
          <p:nvPr/>
        </p:nvGrpSpPr>
        <p:grpSpPr>
          <a:xfrm rot="-485870">
            <a:off x="707945" y="325597"/>
            <a:ext cx="788344" cy="657558"/>
            <a:chOff x="576250" y="4319400"/>
            <a:chExt cx="442075" cy="442050"/>
          </a:xfrm>
        </p:grpSpPr>
        <p:sp>
          <p:nvSpPr>
            <p:cNvPr id="306" name="Google Shape;306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8458133" y="478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75" y="2214400"/>
            <a:ext cx="4867026" cy="22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725" y="2135375"/>
            <a:ext cx="2537549" cy="242220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1789875" y="4557575"/>
            <a:ext cx="20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DarkNet 53 original (1)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6167050" y="4557575"/>
            <a:ext cx="24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CSPDarkNet-53 block (2)</a:t>
            </a:r>
            <a:endParaRPr/>
          </a:p>
        </p:txBody>
      </p:sp>
      <p:cxnSp>
        <p:nvCxnSpPr>
          <p:cNvPr id="315" name="Google Shape;315;p30"/>
          <p:cNvCxnSpPr/>
          <p:nvPr/>
        </p:nvCxnSpPr>
        <p:spPr>
          <a:xfrm>
            <a:off x="3247750" y="2200100"/>
            <a:ext cx="12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0"/>
          <p:cNvCxnSpPr/>
          <p:nvPr/>
        </p:nvCxnSpPr>
        <p:spPr>
          <a:xfrm>
            <a:off x="3247750" y="2200100"/>
            <a:ext cx="0" cy="1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0"/>
          <p:cNvCxnSpPr/>
          <p:nvPr/>
        </p:nvCxnSpPr>
        <p:spPr>
          <a:xfrm>
            <a:off x="4456750" y="2200100"/>
            <a:ext cx="0" cy="1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0"/>
          <p:cNvCxnSpPr/>
          <p:nvPr/>
        </p:nvCxnSpPr>
        <p:spPr>
          <a:xfrm rot="10800000">
            <a:off x="3877275" y="203565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0"/>
          <p:cNvCxnSpPr/>
          <p:nvPr/>
        </p:nvCxnSpPr>
        <p:spPr>
          <a:xfrm>
            <a:off x="3877275" y="2049875"/>
            <a:ext cx="47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0"/>
          <p:cNvCxnSpPr/>
          <p:nvPr/>
        </p:nvCxnSpPr>
        <p:spPr>
          <a:xfrm>
            <a:off x="8663100" y="2064175"/>
            <a:ext cx="7200" cy="14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0"/>
          <p:cNvCxnSpPr/>
          <p:nvPr/>
        </p:nvCxnSpPr>
        <p:spPr>
          <a:xfrm flipH="1">
            <a:off x="8391200" y="3566450"/>
            <a:ext cx="286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0"/>
          <p:cNvSpPr txBox="1"/>
          <p:nvPr/>
        </p:nvSpPr>
        <p:spPr>
          <a:xfrm>
            <a:off x="4456750" y="1781375"/>
            <a:ext cx="412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Each red block in (1) is split into two parts, to produce (2)</a:t>
            </a:r>
            <a:endParaRPr sz="1100"/>
          </a:p>
        </p:txBody>
      </p:sp>
      <p:sp>
        <p:nvSpPr>
          <p:cNvPr id="323" name="Google Shape;323;p30"/>
          <p:cNvSpPr txBox="1"/>
          <p:nvPr/>
        </p:nvSpPr>
        <p:spPr>
          <a:xfrm>
            <a:off x="0" y="1307713"/>
            <a:ext cx="4120500" cy="400200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Backbone of detector (feature extractor)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937" y="1590850"/>
            <a:ext cx="4906125" cy="32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>
            <p:ph idx="4294967295" type="ctrTitle"/>
          </p:nvPr>
        </p:nvSpPr>
        <p:spPr>
          <a:xfrm>
            <a:off x="1511712" y="74475"/>
            <a:ext cx="7173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YOLOv4 </a:t>
            </a:r>
            <a:r>
              <a:rPr lang="en" sz="4500">
                <a:solidFill>
                  <a:srgbClr val="3F5378"/>
                </a:solidFill>
              </a:rPr>
              <a:t>Object Detection</a:t>
            </a:r>
            <a:endParaRPr sz="4500">
              <a:solidFill>
                <a:srgbClr val="3F5378"/>
              </a:solidFill>
            </a:endParaRPr>
          </a:p>
        </p:txBody>
      </p:sp>
      <p:grpSp>
        <p:nvGrpSpPr>
          <p:cNvPr id="331" name="Google Shape;331;p31"/>
          <p:cNvGrpSpPr/>
          <p:nvPr/>
        </p:nvGrpSpPr>
        <p:grpSpPr>
          <a:xfrm rot="-485870">
            <a:off x="707945" y="325597"/>
            <a:ext cx="788344" cy="657558"/>
            <a:chOff x="576250" y="4319400"/>
            <a:chExt cx="442075" cy="442050"/>
          </a:xfrm>
        </p:grpSpPr>
        <p:sp>
          <p:nvSpPr>
            <p:cNvPr id="332" name="Google Shape;332;p3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1"/>
          <p:cNvSpPr txBox="1"/>
          <p:nvPr/>
        </p:nvSpPr>
        <p:spPr>
          <a:xfrm>
            <a:off x="0" y="1307713"/>
            <a:ext cx="4120500" cy="400200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Detector head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4294967295" type="ctrTitle"/>
          </p:nvPr>
        </p:nvSpPr>
        <p:spPr>
          <a:xfrm>
            <a:off x="1123875" y="95913"/>
            <a:ext cx="5915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Object </a:t>
            </a:r>
            <a:r>
              <a:rPr lang="en" sz="4500">
                <a:solidFill>
                  <a:srgbClr val="3F5378"/>
                </a:solidFill>
              </a:rPr>
              <a:t>Tracking</a:t>
            </a:r>
            <a:endParaRPr sz="4500">
              <a:solidFill>
                <a:srgbClr val="3F5378"/>
              </a:solidFill>
            </a:endParaRPr>
          </a:p>
        </p:txBody>
      </p:sp>
      <p:grpSp>
        <p:nvGrpSpPr>
          <p:cNvPr id="342" name="Google Shape;342;p32"/>
          <p:cNvGrpSpPr/>
          <p:nvPr/>
        </p:nvGrpSpPr>
        <p:grpSpPr>
          <a:xfrm rot="-587363">
            <a:off x="459576" y="349247"/>
            <a:ext cx="653127" cy="653134"/>
            <a:chOff x="576250" y="4319400"/>
            <a:chExt cx="442075" cy="442050"/>
          </a:xfrm>
        </p:grpSpPr>
        <p:sp>
          <p:nvSpPr>
            <p:cNvPr id="343" name="Google Shape;343;p3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0" y="1850025"/>
            <a:ext cx="2939925" cy="18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>
            <p:ph idx="4294967295" type="subTitle"/>
          </p:nvPr>
        </p:nvSpPr>
        <p:spPr>
          <a:xfrm>
            <a:off x="3757925" y="1399325"/>
            <a:ext cx="51774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263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Two implementations</a:t>
            </a:r>
            <a:endParaRPr sz="2200"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Euclidean</a:t>
            </a:r>
            <a:endParaRPr sz="2200"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Intersection over Union (IoU)</a:t>
            </a:r>
            <a:endParaRPr sz="22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The tracker assign ids to detections</a:t>
            </a:r>
            <a:endParaRPr sz="2200"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The tracker also estimates speed for each vehicle id</a:t>
            </a:r>
            <a:endParaRPr sz="2200"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Distance traveled every half a second (25 frames)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ctrTitle"/>
          </p:nvPr>
        </p:nvSpPr>
        <p:spPr>
          <a:xfrm>
            <a:off x="272225" y="3121588"/>
            <a:ext cx="519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0" y="0"/>
            <a:ext cx="9194100" cy="13521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1484925" y="277975"/>
            <a:ext cx="32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20">
                <a:solidFill>
                  <a:srgbClr val="FF9800"/>
                </a:solidFill>
              </a:rPr>
              <a:t>Outline</a:t>
            </a:r>
            <a:endParaRPr sz="4520">
              <a:solidFill>
                <a:srgbClr val="FF9800"/>
              </a:solidFill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500550" y="1474400"/>
            <a:ext cx="33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highlight>
                  <a:srgbClr val="FF9800"/>
                </a:highlight>
              </a:rPr>
              <a:t>Problem</a:t>
            </a:r>
            <a:endParaRPr>
              <a:highlight>
                <a:srgbClr val="FF98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Problem Statement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Proposed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highlight>
                  <a:srgbClr val="FF9800"/>
                </a:highlight>
              </a:rPr>
              <a:t>Methodology</a:t>
            </a:r>
            <a:endParaRPr>
              <a:highlight>
                <a:srgbClr val="FF98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Proposed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Gathering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Preparation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Homography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YOLOv4 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Object Tracking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668681" y="367513"/>
            <a:ext cx="640534" cy="617058"/>
            <a:chOff x="2594050" y="1631825"/>
            <a:chExt cx="439625" cy="439625"/>
          </a:xfrm>
        </p:grpSpPr>
        <p:sp>
          <p:nvSpPr>
            <p:cNvPr id="104" name="Google Shape;104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756975" y="1474400"/>
            <a:ext cx="33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>
                <a:highlight>
                  <a:srgbClr val="FF9800"/>
                </a:highlight>
              </a:rPr>
              <a:t>Results</a:t>
            </a:r>
            <a:endParaRPr>
              <a:highlight>
                <a:srgbClr val="FF98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Graphical User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Homography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Distribution of Speeds on Virtual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Distribution of Speeds on all RoI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Length of the Tracks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Speed of Individual Vehicles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>
                <a:highlight>
                  <a:srgbClr val="FF9800"/>
                </a:highlight>
              </a:rPr>
              <a:t>Conclusions</a:t>
            </a:r>
            <a:endParaRPr>
              <a:highlight>
                <a:srgbClr val="FF98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>
                <a:highlight>
                  <a:srgbClr val="FF9800"/>
                </a:highlight>
              </a:rPr>
              <a:t>Questions</a:t>
            </a:r>
            <a:endParaRPr>
              <a:highlight>
                <a:srgbClr val="FF9800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4515200" y="0"/>
            <a:ext cx="4679100" cy="5143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>
            <p:ph type="title"/>
          </p:nvPr>
        </p:nvSpPr>
        <p:spPr>
          <a:xfrm>
            <a:off x="773875" y="275650"/>
            <a:ext cx="33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Animation 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363" name="Google Shape;3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34"/>
          <p:cNvGrpSpPr/>
          <p:nvPr/>
        </p:nvGrpSpPr>
        <p:grpSpPr>
          <a:xfrm>
            <a:off x="382819" y="565599"/>
            <a:ext cx="318264" cy="282756"/>
            <a:chOff x="5292575" y="3681900"/>
            <a:chExt cx="420150" cy="373275"/>
          </a:xfrm>
        </p:grpSpPr>
        <p:sp>
          <p:nvSpPr>
            <p:cNvPr id="365" name="Google Shape;365;p3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F5378"/>
                </a:solidFill>
              </a:endParaRPr>
            </a:p>
          </p:txBody>
        </p:sp>
      </p:grpSp>
      <p:pic>
        <p:nvPicPr>
          <p:cNvPr id="372" name="Google Shape;372;p34"/>
          <p:cNvPicPr preferRelativeResize="0"/>
          <p:nvPr/>
        </p:nvPicPr>
        <p:blipFill rotWithShape="1">
          <a:blip r:embed="rId4">
            <a:alphaModFix/>
          </a:blip>
          <a:srcRect b="7595" l="0" r="0" t="0"/>
          <a:stretch/>
        </p:blipFill>
        <p:spPr>
          <a:xfrm>
            <a:off x="4944263" y="806362"/>
            <a:ext cx="3820975" cy="35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type="title"/>
          </p:nvPr>
        </p:nvSpPr>
        <p:spPr>
          <a:xfrm>
            <a:off x="742675" y="34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Homography</a:t>
            </a:r>
            <a:r>
              <a:rPr lang="en" sz="4500"/>
              <a:t> </a:t>
            </a:r>
            <a:r>
              <a:rPr lang="en" sz="4500">
                <a:solidFill>
                  <a:srgbClr val="3F5378"/>
                </a:solidFill>
              </a:rPr>
              <a:t>E</a:t>
            </a:r>
            <a:r>
              <a:rPr lang="en" sz="4500">
                <a:solidFill>
                  <a:srgbClr val="3F5378"/>
                </a:solidFill>
              </a:rPr>
              <a:t>stimation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378" name="Google Shape;3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0" name="Google Shape;380;p3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00" y="17074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075" y="1690341"/>
            <a:ext cx="4166075" cy="2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1883550" y="1600550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Projection Error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5873350" y="1600550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Distance Error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/>
          <p:nvPr/>
        </p:nvSpPr>
        <p:spPr>
          <a:xfrm>
            <a:off x="4349450" y="0"/>
            <a:ext cx="4844700" cy="5143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type="title"/>
          </p:nvPr>
        </p:nvSpPr>
        <p:spPr>
          <a:xfrm>
            <a:off x="742675" y="344350"/>
            <a:ext cx="35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Homography</a:t>
            </a:r>
            <a:r>
              <a:rPr lang="en" sz="4500"/>
              <a:t> </a:t>
            </a:r>
            <a:r>
              <a:rPr lang="en" sz="4500">
                <a:solidFill>
                  <a:srgbClr val="3F5378"/>
                </a:solidFill>
              </a:rPr>
              <a:t>E</a:t>
            </a:r>
            <a:r>
              <a:rPr lang="en" sz="4500">
                <a:solidFill>
                  <a:srgbClr val="3F5378"/>
                </a:solidFill>
              </a:rPr>
              <a:t>stimation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397" name="Google Shape;3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3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99" name="Google Shape;399;p3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687" y="735025"/>
            <a:ext cx="4510226" cy="3673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6"/>
          <p:cNvSpPr txBox="1"/>
          <p:nvPr>
            <p:ph idx="4294967295" type="subTitle"/>
          </p:nvPr>
        </p:nvSpPr>
        <p:spPr>
          <a:xfrm>
            <a:off x="307850" y="2380500"/>
            <a:ext cx="37137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Red </a:t>
            </a:r>
            <a:r>
              <a:rPr lang="en" sz="1700"/>
              <a:t>circumferences</a:t>
            </a:r>
            <a:r>
              <a:rPr lang="en" sz="1700"/>
              <a:t>: estimates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Blue </a:t>
            </a:r>
            <a:r>
              <a:rPr lang="en" sz="1700"/>
              <a:t>circumferences</a:t>
            </a:r>
            <a:r>
              <a:rPr lang="en" sz="1700"/>
              <a:t>: truths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Grid: Model of the street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/>
          <p:nvPr/>
        </p:nvSpPr>
        <p:spPr>
          <a:xfrm>
            <a:off x="4660625" y="1225000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307850" y="1225000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"/>
          <p:cNvSpPr txBox="1"/>
          <p:nvPr>
            <p:ph type="title"/>
          </p:nvPr>
        </p:nvSpPr>
        <p:spPr>
          <a:xfrm>
            <a:off x="7552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Distribution </a:t>
            </a:r>
            <a:r>
              <a:rPr lang="en">
                <a:solidFill>
                  <a:srgbClr val="263248"/>
                </a:solidFill>
              </a:rPr>
              <a:t>of Speeds on 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V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irtual Line</a:t>
            </a:r>
            <a:endParaRPr>
              <a:solidFill>
                <a:srgbClr val="263248"/>
              </a:solidFill>
              <a:highlight>
                <a:srgbClr val="FF9800"/>
              </a:highlight>
            </a:endParaRPr>
          </a:p>
        </p:txBody>
      </p:sp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8595308" y="4832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7" name="Google Shape;417;p3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" name="Google Shape;4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75" y="1620850"/>
            <a:ext cx="3827900" cy="32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13" y="1601862"/>
            <a:ext cx="3981413" cy="32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 txBox="1"/>
          <p:nvPr/>
        </p:nvSpPr>
        <p:spPr>
          <a:xfrm>
            <a:off x="1944575" y="126385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IoU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6335075" y="126385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Euclidean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/>
          <p:nvPr/>
        </p:nvSpPr>
        <p:spPr>
          <a:xfrm>
            <a:off x="4660613" y="1201300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307838" y="1201300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 txBox="1"/>
          <p:nvPr>
            <p:ph type="title"/>
          </p:nvPr>
        </p:nvSpPr>
        <p:spPr>
          <a:xfrm>
            <a:off x="726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Distribution</a:t>
            </a:r>
            <a:r>
              <a:rPr lang="en">
                <a:solidFill>
                  <a:srgbClr val="263248"/>
                </a:solidFill>
              </a:rPr>
              <a:t> of Speeds on 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A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ll RoI</a:t>
            </a:r>
            <a:endParaRPr>
              <a:solidFill>
                <a:srgbClr val="263248"/>
              </a:solidFill>
              <a:highlight>
                <a:srgbClr val="FF9800"/>
              </a:highlight>
            </a:endParaRPr>
          </a:p>
        </p:txBody>
      </p:sp>
      <p:sp>
        <p:nvSpPr>
          <p:cNvPr id="435" name="Google Shape;435;p38"/>
          <p:cNvSpPr txBox="1"/>
          <p:nvPr>
            <p:ph idx="12" type="sldNum"/>
          </p:nvPr>
        </p:nvSpPr>
        <p:spPr>
          <a:xfrm>
            <a:off x="8595308" y="4778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3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37" name="Google Shape;437;p3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38"/>
          <p:cNvSpPr txBox="1"/>
          <p:nvPr/>
        </p:nvSpPr>
        <p:spPr>
          <a:xfrm>
            <a:off x="1944563" y="124015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IoU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6335063" y="124015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Euclidean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3" y="1640350"/>
            <a:ext cx="3935149" cy="3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814" y="1640350"/>
            <a:ext cx="3879848" cy="31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/>
          <p:nvPr/>
        </p:nvSpPr>
        <p:spPr>
          <a:xfrm>
            <a:off x="4660625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/>
          <p:nvPr/>
        </p:nvSpPr>
        <p:spPr>
          <a:xfrm>
            <a:off x="307850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 txBox="1"/>
          <p:nvPr>
            <p:ph type="title"/>
          </p:nvPr>
        </p:nvSpPr>
        <p:spPr>
          <a:xfrm>
            <a:off x="755225" y="4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Length </a:t>
            </a:r>
            <a:r>
              <a:rPr lang="en">
                <a:solidFill>
                  <a:srgbClr val="263248"/>
                </a:solidFill>
              </a:rPr>
              <a:t>of the 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T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racks</a:t>
            </a:r>
            <a:endParaRPr>
              <a:solidFill>
                <a:srgbClr val="263248"/>
              </a:solidFill>
              <a:highlight>
                <a:srgbClr val="FF9800"/>
              </a:highlight>
            </a:endParaRPr>
          </a:p>
        </p:txBody>
      </p:sp>
      <p:sp>
        <p:nvSpPr>
          <p:cNvPr id="455" name="Google Shape;455;p39"/>
          <p:cNvSpPr txBox="1"/>
          <p:nvPr>
            <p:ph idx="12" type="sldNum"/>
          </p:nvPr>
        </p:nvSpPr>
        <p:spPr>
          <a:xfrm>
            <a:off x="8595308" y="4743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3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57" name="Google Shape;457;p3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 txBox="1"/>
          <p:nvPr/>
        </p:nvSpPr>
        <p:spPr>
          <a:xfrm>
            <a:off x="19445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IoU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63350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Euclidean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25" y="1592525"/>
            <a:ext cx="3879849" cy="31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1605200"/>
            <a:ext cx="3955976" cy="31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/>
          <p:nvPr/>
        </p:nvSpPr>
        <p:spPr>
          <a:xfrm>
            <a:off x="4660625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/>
          <p:nvPr/>
        </p:nvSpPr>
        <p:spPr>
          <a:xfrm>
            <a:off x="307850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0"/>
          <p:cNvSpPr txBox="1"/>
          <p:nvPr>
            <p:ph type="title"/>
          </p:nvPr>
        </p:nvSpPr>
        <p:spPr>
          <a:xfrm>
            <a:off x="755225" y="4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Speed </a:t>
            </a:r>
            <a:r>
              <a:rPr lang="en">
                <a:solidFill>
                  <a:srgbClr val="263248"/>
                </a:solidFill>
              </a:rPr>
              <a:t>of Individual 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Vehicles</a:t>
            </a:r>
            <a:endParaRPr>
              <a:solidFill>
                <a:srgbClr val="263248"/>
              </a:solidFill>
              <a:highlight>
                <a:srgbClr val="FF9800"/>
              </a:highlight>
            </a:endParaRPr>
          </a:p>
        </p:txBody>
      </p:sp>
      <p:sp>
        <p:nvSpPr>
          <p:cNvPr id="475" name="Google Shape;475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" name="Google Shape;476;p4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77" name="Google Shape;477;p4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0"/>
          <p:cNvSpPr txBox="1"/>
          <p:nvPr/>
        </p:nvSpPr>
        <p:spPr>
          <a:xfrm>
            <a:off x="19445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IoU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63350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Euclidean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6" name="Google Shape;4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00" y="1875051"/>
            <a:ext cx="4176300" cy="27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075" y="1875050"/>
            <a:ext cx="4176301" cy="2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/>
          <p:nvPr/>
        </p:nvSpPr>
        <p:spPr>
          <a:xfrm>
            <a:off x="4660625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307850" y="1153475"/>
            <a:ext cx="4219200" cy="37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 txBox="1"/>
          <p:nvPr>
            <p:ph type="title"/>
          </p:nvPr>
        </p:nvSpPr>
        <p:spPr>
          <a:xfrm>
            <a:off x="755225" y="45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Speed </a:t>
            </a:r>
            <a:r>
              <a:rPr lang="en">
                <a:solidFill>
                  <a:srgbClr val="263248"/>
                </a:solidFill>
              </a:rPr>
              <a:t>of Individual 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V</a:t>
            </a:r>
            <a:r>
              <a:rPr lang="en">
                <a:solidFill>
                  <a:srgbClr val="263248"/>
                </a:solidFill>
                <a:highlight>
                  <a:srgbClr val="FF9800"/>
                </a:highlight>
              </a:rPr>
              <a:t>ehicles</a:t>
            </a:r>
            <a:endParaRPr>
              <a:solidFill>
                <a:srgbClr val="263248"/>
              </a:solidFill>
              <a:highlight>
                <a:srgbClr val="FF9800"/>
              </a:highlight>
            </a:endParaRPr>
          </a:p>
        </p:txBody>
      </p:sp>
      <p:sp>
        <p:nvSpPr>
          <p:cNvPr id="495" name="Google Shape;495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4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97" name="Google Shape;497;p4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1"/>
          <p:cNvSpPr txBox="1"/>
          <p:nvPr/>
        </p:nvSpPr>
        <p:spPr>
          <a:xfrm>
            <a:off x="19445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IoU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6335075" y="119232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Euclidean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625" y="2380168"/>
            <a:ext cx="4219200" cy="169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46" y="2398974"/>
            <a:ext cx="4219199" cy="166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/>
          <p:nvPr>
            <p:ph type="ctrTitle"/>
          </p:nvPr>
        </p:nvSpPr>
        <p:spPr>
          <a:xfrm>
            <a:off x="272225" y="3121588"/>
            <a:ext cx="519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13" name="Google Shape;513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4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4349450" y="0"/>
            <a:ext cx="4844700" cy="5143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 txBox="1"/>
          <p:nvPr>
            <p:ph type="title"/>
          </p:nvPr>
        </p:nvSpPr>
        <p:spPr>
          <a:xfrm>
            <a:off x="742675" y="344350"/>
            <a:ext cx="35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9800"/>
                </a:solidFill>
              </a:rPr>
              <a:t>Conclusion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521" name="Google Shape;5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4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523" name="Google Shape;523;p4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43"/>
          <p:cNvSpPr txBox="1"/>
          <p:nvPr>
            <p:ph idx="4294967295" type="subTitle"/>
          </p:nvPr>
        </p:nvSpPr>
        <p:spPr>
          <a:xfrm>
            <a:off x="307850" y="1579300"/>
            <a:ext cx="37137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three homography methods have similar performance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Detector performed reliably, but missed vehicles when occlusions </a:t>
            </a:r>
            <a:r>
              <a:rPr lang="en" sz="1400"/>
              <a:t>occur.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IoU tracker was the best implementation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IoU tracker had distribution of speeds within the range of urban traffic speed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4">
            <a:alphaModFix/>
          </a:blip>
          <a:srcRect b="8533" l="0" r="0" t="0"/>
          <a:stretch/>
        </p:blipFill>
        <p:spPr>
          <a:xfrm>
            <a:off x="4944250" y="824236"/>
            <a:ext cx="3820975" cy="34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>
            <a:off x="272225" y="3121588"/>
            <a:ext cx="519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/>
        </p:nvSpPr>
        <p:spPr>
          <a:xfrm>
            <a:off x="1020625" y="1631838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6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7" name="Google Shape;537;p44"/>
          <p:cNvGrpSpPr/>
          <p:nvPr/>
        </p:nvGrpSpPr>
        <p:grpSpPr>
          <a:xfrm>
            <a:off x="3536848" y="2874763"/>
            <a:ext cx="1966168" cy="636900"/>
            <a:chOff x="3740649" y="1993225"/>
            <a:chExt cx="1966168" cy="636900"/>
          </a:xfrm>
        </p:grpSpPr>
        <p:sp>
          <p:nvSpPr>
            <p:cNvPr id="538" name="Google Shape;538;p44"/>
            <p:cNvSpPr txBox="1"/>
            <p:nvPr/>
          </p:nvSpPr>
          <p:spPr>
            <a:xfrm>
              <a:off x="4010917" y="1993225"/>
              <a:ext cx="1695900" cy="6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 would like my degree now, please</a:t>
              </a:r>
              <a:endParaRPr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3740649" y="2041001"/>
              <a:ext cx="270280" cy="267294"/>
            </a:xfrm>
            <a:custGeom>
              <a:rect b="b" l="l" r="r" t="t"/>
              <a:pathLst>
                <a:path extrusionOk="0" h="5928" w="6674">
                  <a:moveTo>
                    <a:pt x="2443" y="0"/>
                  </a:moveTo>
                  <a:lnTo>
                    <a:pt x="2275" y="37"/>
                  </a:lnTo>
                  <a:lnTo>
                    <a:pt x="2126" y="93"/>
                  </a:lnTo>
                  <a:lnTo>
                    <a:pt x="1995" y="187"/>
                  </a:lnTo>
                  <a:lnTo>
                    <a:pt x="1846" y="336"/>
                  </a:lnTo>
                  <a:lnTo>
                    <a:pt x="1753" y="503"/>
                  </a:lnTo>
                  <a:lnTo>
                    <a:pt x="1697" y="690"/>
                  </a:lnTo>
                  <a:lnTo>
                    <a:pt x="1660" y="876"/>
                  </a:lnTo>
                  <a:lnTo>
                    <a:pt x="1678" y="1063"/>
                  </a:lnTo>
                  <a:lnTo>
                    <a:pt x="1716" y="1249"/>
                  </a:lnTo>
                  <a:lnTo>
                    <a:pt x="1809" y="1417"/>
                  </a:lnTo>
                  <a:lnTo>
                    <a:pt x="1921" y="1566"/>
                  </a:lnTo>
                  <a:lnTo>
                    <a:pt x="3188" y="2889"/>
                  </a:lnTo>
                  <a:lnTo>
                    <a:pt x="3263" y="2945"/>
                  </a:lnTo>
                  <a:lnTo>
                    <a:pt x="3337" y="2964"/>
                  </a:lnTo>
                  <a:lnTo>
                    <a:pt x="3412" y="2945"/>
                  </a:lnTo>
                  <a:lnTo>
                    <a:pt x="3487" y="2889"/>
                  </a:lnTo>
                  <a:lnTo>
                    <a:pt x="4754" y="1566"/>
                  </a:lnTo>
                  <a:lnTo>
                    <a:pt x="4866" y="1417"/>
                  </a:lnTo>
                  <a:lnTo>
                    <a:pt x="4940" y="1249"/>
                  </a:lnTo>
                  <a:lnTo>
                    <a:pt x="4996" y="1063"/>
                  </a:lnTo>
                  <a:lnTo>
                    <a:pt x="5015" y="876"/>
                  </a:lnTo>
                  <a:lnTo>
                    <a:pt x="4978" y="690"/>
                  </a:lnTo>
                  <a:lnTo>
                    <a:pt x="4922" y="503"/>
                  </a:lnTo>
                  <a:lnTo>
                    <a:pt x="4810" y="336"/>
                  </a:lnTo>
                  <a:lnTo>
                    <a:pt x="4679" y="187"/>
                  </a:lnTo>
                  <a:lnTo>
                    <a:pt x="4549" y="93"/>
                  </a:lnTo>
                  <a:lnTo>
                    <a:pt x="4381" y="37"/>
                  </a:lnTo>
                  <a:lnTo>
                    <a:pt x="4232" y="0"/>
                  </a:lnTo>
                  <a:lnTo>
                    <a:pt x="4064" y="0"/>
                  </a:lnTo>
                  <a:lnTo>
                    <a:pt x="3897" y="19"/>
                  </a:lnTo>
                  <a:lnTo>
                    <a:pt x="3747" y="75"/>
                  </a:lnTo>
                  <a:lnTo>
                    <a:pt x="3598" y="168"/>
                  </a:lnTo>
                  <a:lnTo>
                    <a:pt x="3468" y="280"/>
                  </a:lnTo>
                  <a:lnTo>
                    <a:pt x="3337" y="429"/>
                  </a:lnTo>
                  <a:lnTo>
                    <a:pt x="3207" y="280"/>
                  </a:lnTo>
                  <a:lnTo>
                    <a:pt x="3076" y="168"/>
                  </a:lnTo>
                  <a:lnTo>
                    <a:pt x="2927" y="75"/>
                  </a:lnTo>
                  <a:lnTo>
                    <a:pt x="2778" y="19"/>
                  </a:lnTo>
                  <a:lnTo>
                    <a:pt x="2610" y="0"/>
                  </a:lnTo>
                  <a:close/>
                  <a:moveTo>
                    <a:pt x="2219" y="3691"/>
                  </a:moveTo>
                  <a:lnTo>
                    <a:pt x="1995" y="3728"/>
                  </a:lnTo>
                  <a:lnTo>
                    <a:pt x="1772" y="3784"/>
                  </a:lnTo>
                  <a:lnTo>
                    <a:pt x="1548" y="3877"/>
                  </a:lnTo>
                  <a:lnTo>
                    <a:pt x="1362" y="4008"/>
                  </a:lnTo>
                  <a:lnTo>
                    <a:pt x="821" y="4436"/>
                  </a:lnTo>
                  <a:lnTo>
                    <a:pt x="187" y="4436"/>
                  </a:lnTo>
                  <a:lnTo>
                    <a:pt x="113" y="4455"/>
                  </a:lnTo>
                  <a:lnTo>
                    <a:pt x="57" y="4492"/>
                  </a:lnTo>
                  <a:lnTo>
                    <a:pt x="1" y="4548"/>
                  </a:lnTo>
                  <a:lnTo>
                    <a:pt x="1" y="4623"/>
                  </a:lnTo>
                  <a:lnTo>
                    <a:pt x="1" y="5741"/>
                  </a:lnTo>
                  <a:lnTo>
                    <a:pt x="1" y="5816"/>
                  </a:lnTo>
                  <a:lnTo>
                    <a:pt x="57" y="5872"/>
                  </a:lnTo>
                  <a:lnTo>
                    <a:pt x="113" y="5909"/>
                  </a:lnTo>
                  <a:lnTo>
                    <a:pt x="187" y="5928"/>
                  </a:lnTo>
                  <a:lnTo>
                    <a:pt x="4325" y="5928"/>
                  </a:lnTo>
                  <a:lnTo>
                    <a:pt x="4437" y="5909"/>
                  </a:lnTo>
                  <a:lnTo>
                    <a:pt x="4568" y="5890"/>
                  </a:lnTo>
                  <a:lnTo>
                    <a:pt x="4679" y="5834"/>
                  </a:lnTo>
                  <a:lnTo>
                    <a:pt x="4791" y="5760"/>
                  </a:lnTo>
                  <a:lnTo>
                    <a:pt x="6543" y="4362"/>
                  </a:lnTo>
                  <a:lnTo>
                    <a:pt x="6599" y="4306"/>
                  </a:lnTo>
                  <a:lnTo>
                    <a:pt x="6637" y="4231"/>
                  </a:lnTo>
                  <a:lnTo>
                    <a:pt x="6674" y="4157"/>
                  </a:lnTo>
                  <a:lnTo>
                    <a:pt x="6674" y="4082"/>
                  </a:lnTo>
                  <a:lnTo>
                    <a:pt x="6674" y="4008"/>
                  </a:lnTo>
                  <a:lnTo>
                    <a:pt x="6655" y="3933"/>
                  </a:lnTo>
                  <a:lnTo>
                    <a:pt x="6618" y="3859"/>
                  </a:lnTo>
                  <a:lnTo>
                    <a:pt x="6543" y="3784"/>
                  </a:lnTo>
                  <a:lnTo>
                    <a:pt x="6506" y="3747"/>
                  </a:lnTo>
                  <a:lnTo>
                    <a:pt x="6432" y="3728"/>
                  </a:lnTo>
                  <a:lnTo>
                    <a:pt x="6376" y="3709"/>
                  </a:lnTo>
                  <a:lnTo>
                    <a:pt x="6301" y="3709"/>
                  </a:lnTo>
                  <a:lnTo>
                    <a:pt x="6171" y="3728"/>
                  </a:lnTo>
                  <a:lnTo>
                    <a:pt x="6115" y="3747"/>
                  </a:lnTo>
                  <a:lnTo>
                    <a:pt x="6059" y="3784"/>
                  </a:lnTo>
                  <a:lnTo>
                    <a:pt x="4978" y="4641"/>
                  </a:lnTo>
                  <a:lnTo>
                    <a:pt x="4885" y="4716"/>
                  </a:lnTo>
                  <a:lnTo>
                    <a:pt x="4773" y="4772"/>
                  </a:lnTo>
                  <a:lnTo>
                    <a:pt x="4642" y="4809"/>
                  </a:lnTo>
                  <a:lnTo>
                    <a:pt x="3095" y="4809"/>
                  </a:lnTo>
                  <a:lnTo>
                    <a:pt x="3039" y="4772"/>
                  </a:lnTo>
                  <a:lnTo>
                    <a:pt x="2983" y="4716"/>
                  </a:lnTo>
                  <a:lnTo>
                    <a:pt x="2965" y="4660"/>
                  </a:lnTo>
                  <a:lnTo>
                    <a:pt x="2965" y="4586"/>
                  </a:lnTo>
                  <a:lnTo>
                    <a:pt x="3002" y="4511"/>
                  </a:lnTo>
                  <a:lnTo>
                    <a:pt x="3076" y="4455"/>
                  </a:lnTo>
                  <a:lnTo>
                    <a:pt x="3151" y="4436"/>
                  </a:lnTo>
                  <a:lnTo>
                    <a:pt x="4120" y="4436"/>
                  </a:lnTo>
                  <a:lnTo>
                    <a:pt x="4195" y="4418"/>
                  </a:lnTo>
                  <a:lnTo>
                    <a:pt x="4307" y="4362"/>
                  </a:lnTo>
                  <a:lnTo>
                    <a:pt x="4363" y="4306"/>
                  </a:lnTo>
                  <a:lnTo>
                    <a:pt x="4400" y="4250"/>
                  </a:lnTo>
                  <a:lnTo>
                    <a:pt x="4419" y="4194"/>
                  </a:lnTo>
                  <a:lnTo>
                    <a:pt x="4437" y="4138"/>
                  </a:lnTo>
                  <a:lnTo>
                    <a:pt x="4456" y="4045"/>
                  </a:lnTo>
                  <a:lnTo>
                    <a:pt x="4437" y="3970"/>
                  </a:lnTo>
                  <a:lnTo>
                    <a:pt x="4400" y="3896"/>
                  </a:lnTo>
                  <a:lnTo>
                    <a:pt x="4363" y="3821"/>
                  </a:lnTo>
                  <a:lnTo>
                    <a:pt x="4307" y="3784"/>
                  </a:lnTo>
                  <a:lnTo>
                    <a:pt x="4232" y="3728"/>
                  </a:lnTo>
                  <a:lnTo>
                    <a:pt x="4158" y="3709"/>
                  </a:lnTo>
                  <a:lnTo>
                    <a:pt x="4083" y="3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5129200" y="0"/>
            <a:ext cx="4065000" cy="5143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578100" y="2366150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Fatalities and property damage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Environmental and economical consequences derived from traffic congestion</a:t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814275" y="392575"/>
            <a:ext cx="46167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4"/>
                </a:solidFill>
              </a:rPr>
              <a:t>Problem </a:t>
            </a:r>
            <a:r>
              <a:rPr lang="en" sz="4500">
                <a:solidFill>
                  <a:srgbClr val="3F5378"/>
                </a:solidFill>
              </a:rPr>
              <a:t>Statement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25" name="Google Shape;125;p1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975" y="848638"/>
            <a:ext cx="2775450" cy="1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975" y="2651388"/>
            <a:ext cx="2775449" cy="16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5129200" y="0"/>
            <a:ext cx="4065000" cy="5143500"/>
          </a:xfrm>
          <a:prstGeom prst="rect">
            <a:avLst/>
          </a:prstGeom>
          <a:solidFill>
            <a:srgbClr val="3F5378"/>
          </a:solidFill>
          <a:ln cap="flat" cmpd="sng" w="952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14350" y="2134775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21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900"/>
              <a:t>Harness Already existing infrastructure.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221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900"/>
              <a:t>Speed Estimation System using single camera feed only.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221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900"/>
              <a:t>Three Components:</a:t>
            </a:r>
            <a:endParaRPr b="1" sz="1900"/>
          </a:p>
          <a:p>
            <a:pPr indent="-3221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1900"/>
              <a:t>Homography</a:t>
            </a:r>
            <a:endParaRPr b="1" sz="1900"/>
          </a:p>
          <a:p>
            <a:pPr indent="-3221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1900"/>
              <a:t>Detection</a:t>
            </a:r>
            <a:endParaRPr b="1" sz="1900"/>
          </a:p>
          <a:p>
            <a:pPr indent="-32210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1900"/>
              <a:t>Tracking</a:t>
            </a:r>
            <a:endParaRPr b="1" sz="1900"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814275" y="392575"/>
            <a:ext cx="46167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4"/>
                </a:solidFill>
              </a:rPr>
              <a:t>Proposed </a:t>
            </a:r>
            <a:r>
              <a:rPr lang="en" sz="4500">
                <a:solidFill>
                  <a:srgbClr val="3F5378"/>
                </a:solidFill>
              </a:rPr>
              <a:t>Solution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305316" y="658785"/>
            <a:ext cx="309022" cy="376837"/>
            <a:chOff x="596350" y="929175"/>
            <a:chExt cx="407950" cy="497475"/>
          </a:xfrm>
        </p:grpSpPr>
        <p:sp>
          <p:nvSpPr>
            <p:cNvPr id="143" name="Google Shape;143;p1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975" y="848638"/>
            <a:ext cx="2775450" cy="1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975" y="2651388"/>
            <a:ext cx="2775449" cy="16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ctrTitle"/>
          </p:nvPr>
        </p:nvSpPr>
        <p:spPr>
          <a:xfrm>
            <a:off x="272225" y="3121588"/>
            <a:ext cx="5193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4294967295" type="ctrTitle"/>
          </p:nvPr>
        </p:nvSpPr>
        <p:spPr>
          <a:xfrm>
            <a:off x="1189975" y="112050"/>
            <a:ext cx="821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</a:rPr>
              <a:t>Proposed </a:t>
            </a:r>
            <a:r>
              <a:rPr lang="en" sz="5000">
                <a:solidFill>
                  <a:srgbClr val="3F5378"/>
                </a:solidFill>
              </a:rPr>
              <a:t>Framework</a:t>
            </a:r>
            <a:endParaRPr sz="5000">
              <a:solidFill>
                <a:srgbClr val="3F5378"/>
              </a:solidFill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 rot="-587363">
            <a:off x="323126" y="334322"/>
            <a:ext cx="653127" cy="653134"/>
            <a:chOff x="576250" y="4319400"/>
            <a:chExt cx="442075" cy="442050"/>
          </a:xfrm>
        </p:grpSpPr>
        <p:sp>
          <p:nvSpPr>
            <p:cNvPr id="165" name="Google Shape;165;p2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463" y="1507225"/>
            <a:ext cx="7159076" cy="32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4294967295" type="ctrTitle"/>
          </p:nvPr>
        </p:nvSpPr>
        <p:spPr>
          <a:xfrm>
            <a:off x="1492025" y="321675"/>
            <a:ext cx="7335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rgbClr val="FF9800"/>
                </a:solidFill>
              </a:rPr>
              <a:t>Data </a:t>
            </a:r>
            <a:r>
              <a:rPr lang="en" sz="4500">
                <a:solidFill>
                  <a:srgbClr val="3F5378"/>
                </a:solidFill>
              </a:rPr>
              <a:t>Gathering</a:t>
            </a:r>
            <a:endParaRPr sz="4500">
              <a:solidFill>
                <a:srgbClr val="3F5378"/>
              </a:solidFill>
            </a:endParaRPr>
          </a:p>
        </p:txBody>
      </p:sp>
      <p:sp>
        <p:nvSpPr>
          <p:cNvPr id="176" name="Google Shape;176;p22"/>
          <p:cNvSpPr txBox="1"/>
          <p:nvPr>
            <p:ph idx="4294967295" type="subTitle"/>
          </p:nvPr>
        </p:nvSpPr>
        <p:spPr>
          <a:xfrm>
            <a:off x="507050" y="1593569"/>
            <a:ext cx="55677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14 videos recorded from Seattle U.S.A department of transportation webpage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10 videos were usable.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4 videos corrupted.</a:t>
            </a:r>
            <a:endParaRPr sz="2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grpSp>
        <p:nvGrpSpPr>
          <p:cNvPr id="177" name="Google Shape;177;p22"/>
          <p:cNvGrpSpPr/>
          <p:nvPr/>
        </p:nvGrpSpPr>
        <p:grpSpPr>
          <a:xfrm rot="-587363">
            <a:off x="557826" y="446235"/>
            <a:ext cx="653127" cy="653134"/>
            <a:chOff x="576250" y="4319400"/>
            <a:chExt cx="442075" cy="442050"/>
          </a:xfrm>
        </p:grpSpPr>
        <p:sp>
          <p:nvSpPr>
            <p:cNvPr id="178" name="Google Shape;178;p2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4294967295" type="ctrTitle"/>
          </p:nvPr>
        </p:nvSpPr>
        <p:spPr>
          <a:xfrm>
            <a:off x="1599325" y="192900"/>
            <a:ext cx="5567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9800"/>
                </a:solidFill>
              </a:rPr>
              <a:t>Data </a:t>
            </a:r>
            <a:r>
              <a:rPr lang="en" sz="5000">
                <a:solidFill>
                  <a:srgbClr val="3F5378"/>
                </a:solidFill>
              </a:rPr>
              <a:t>P</a:t>
            </a:r>
            <a:r>
              <a:rPr lang="en" sz="5000">
                <a:solidFill>
                  <a:srgbClr val="3F5378"/>
                </a:solidFill>
              </a:rPr>
              <a:t>reparation</a:t>
            </a:r>
            <a:endParaRPr sz="5000">
              <a:solidFill>
                <a:srgbClr val="3F5378"/>
              </a:solidFill>
            </a:endParaRPr>
          </a:p>
        </p:txBody>
      </p:sp>
      <p:sp>
        <p:nvSpPr>
          <p:cNvPr id="188" name="Google Shape;188;p23"/>
          <p:cNvSpPr txBox="1"/>
          <p:nvPr>
            <p:ph idx="4294967295" type="subTitle"/>
          </p:nvPr>
        </p:nvSpPr>
        <p:spPr>
          <a:xfrm>
            <a:off x="3366275" y="1616869"/>
            <a:ext cx="55677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Manual Selection of Longitude-Latitude coordinates of Google Maps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Manual selection of image coordinates of the scene on the video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grpSp>
        <p:nvGrpSpPr>
          <p:cNvPr id="189" name="Google Shape;189;p23"/>
          <p:cNvGrpSpPr/>
          <p:nvPr/>
        </p:nvGrpSpPr>
        <p:grpSpPr>
          <a:xfrm rot="-587363">
            <a:off x="687726" y="370072"/>
            <a:ext cx="653127" cy="653134"/>
            <a:chOff x="576250" y="4319400"/>
            <a:chExt cx="442075" cy="442050"/>
          </a:xfrm>
        </p:grpSpPr>
        <p:sp>
          <p:nvSpPr>
            <p:cNvPr id="190" name="Google Shape;190;p2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62" y="3214799"/>
            <a:ext cx="2549650" cy="16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50" y="1352710"/>
            <a:ext cx="2549650" cy="168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